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71" r:id="rId13"/>
    <p:sldId id="283" r:id="rId14"/>
    <p:sldId id="284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86F1F-484F-4A15-BBF0-4565A847485E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47095-1C90-4B7B-AFD0-4BC8CC88A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083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47095-1C90-4B7B-AFD0-4BC8CC88AF4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359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47095-1C90-4B7B-AFD0-4BC8CC88AF4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462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08302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64487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63395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54169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47569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96984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74409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2479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70191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42163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11864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6922E54-9CA6-4BE6-9A9D-4F9CE1B786D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07.12.2023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smtClean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66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971600" y="2204864"/>
            <a:ext cx="7772400" cy="1470025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ru-RU" sz="2000" b="1" dirty="0" smtClean="0">
                <a:solidFill>
                  <a:schemeClr val="tx1"/>
                </a:solidFill>
                <a:sym typeface="+mn-ea"/>
              </a:rPr>
              <a:t>Лекция №6</a:t>
            </a:r>
            <a:br>
              <a:rPr lang="ru-RU" sz="2000" b="1" dirty="0" smtClean="0">
                <a:solidFill>
                  <a:schemeClr val="tx1"/>
                </a:solidFill>
                <a:sym typeface="+mn-ea"/>
              </a:rPr>
            </a:br>
            <a:r>
              <a:rPr lang="ru-RU" sz="2000" dirty="0">
                <a:solidFill>
                  <a:schemeClr val="tx1"/>
                </a:solidFill>
                <a:sym typeface="+mn-ea"/>
              </a:rPr>
              <a:t/>
            </a:r>
            <a:br>
              <a:rPr lang="ru-RU" sz="2000" dirty="0">
                <a:solidFill>
                  <a:schemeClr val="tx1"/>
                </a:solidFill>
                <a:sym typeface="+mn-ea"/>
              </a:rPr>
            </a:br>
            <a:r>
              <a:rPr lang="ru-RU" sz="2000" b="1" dirty="0" smtClean="0">
                <a:solidFill>
                  <a:schemeClr val="tx1"/>
                </a:solidFill>
                <a:sym typeface="+mn-ea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sym typeface="+mn-ea"/>
              </a:rPr>
            </a:br>
            <a:r>
              <a:rPr lang="ru-RU" sz="2000" b="1" dirty="0" smtClean="0">
                <a:solidFill>
                  <a:schemeClr val="tx1"/>
                </a:solidFill>
                <a:sym typeface="+mn-ea"/>
              </a:rPr>
              <a:t>И</a:t>
            </a:r>
            <a:r>
              <a:rPr sz="2000" b="1" dirty="0">
                <a:solidFill>
                  <a:schemeClr val="tx1"/>
                </a:solidFill>
                <a:sym typeface="+mn-ea"/>
              </a:rPr>
              <a:t>нформаци</a:t>
            </a:r>
            <a:r>
              <a:rPr lang="ru-RU" sz="2000" b="1" dirty="0">
                <a:solidFill>
                  <a:schemeClr val="tx1"/>
                </a:solidFill>
                <a:sym typeface="+mn-ea"/>
              </a:rPr>
              <a:t>я</a:t>
            </a:r>
            <a:r>
              <a:rPr sz="2000" b="1" dirty="0">
                <a:solidFill>
                  <a:schemeClr val="tx1"/>
                </a:solidFill>
                <a:sym typeface="+mn-ea"/>
              </a:rPr>
              <a:t>, данны</a:t>
            </a:r>
            <a:r>
              <a:rPr lang="ru-RU" sz="2000" b="1" dirty="0">
                <a:solidFill>
                  <a:schemeClr val="tx1"/>
                </a:solidFill>
                <a:sym typeface="+mn-ea"/>
              </a:rPr>
              <a:t>е</a:t>
            </a:r>
            <a:r>
              <a:rPr sz="2000" b="1" dirty="0">
                <a:solidFill>
                  <a:schemeClr val="tx1"/>
                </a:solidFill>
                <a:sym typeface="+mn-ea"/>
              </a:rPr>
              <a:t>, знани</a:t>
            </a:r>
            <a:r>
              <a:rPr lang="ru-RU" sz="2000" b="1" dirty="0">
                <a:solidFill>
                  <a:schemeClr val="tx1"/>
                </a:solidFill>
                <a:sym typeface="+mn-ea"/>
              </a:rPr>
              <a:t>я</a:t>
            </a:r>
            <a:r>
              <a:rPr sz="2000" dirty="0">
                <a:solidFill>
                  <a:schemeClr val="tx1"/>
                </a:solidFill>
              </a:rPr>
              <a:t/>
            </a:r>
            <a:br>
              <a:rPr sz="2000" dirty="0">
                <a:solidFill>
                  <a:schemeClr val="tx1"/>
                </a:solidFill>
              </a:rPr>
            </a:br>
            <a:endParaRPr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642938" y="500063"/>
            <a:ext cx="8229600" cy="11430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ru-RU" sz="3200" b="1" dirty="0" smtClean="0"/>
              <a:t>Основы построения  информационных систем</a:t>
            </a:r>
            <a:endParaRPr lang="ru-RU" sz="3200" dirty="0"/>
          </a:p>
        </p:txBody>
      </p:sp>
      <p:sp>
        <p:nvSpPr>
          <p:cNvPr id="11267" name="Прямоугольник 3"/>
          <p:cNvSpPr/>
          <p:nvPr/>
        </p:nvSpPr>
        <p:spPr>
          <a:xfrm>
            <a:off x="857250" y="2000250"/>
            <a:ext cx="6929438" cy="169706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sz="2400" dirty="0">
                <a:latin typeface="Calibri" panose="020F0502020204030204" pitchFamily="34" charset="0"/>
              </a:rPr>
              <a:t>Под </a:t>
            </a:r>
            <a:r>
              <a:rPr sz="2400" b="1" i="1" dirty="0">
                <a:latin typeface="Calibri" panose="020F0502020204030204" pitchFamily="34" charset="0"/>
              </a:rPr>
              <a:t>системой </a:t>
            </a:r>
            <a:r>
              <a:rPr sz="2400" dirty="0">
                <a:latin typeface="Calibri" panose="020F0502020204030204" pitchFamily="34" charset="0"/>
              </a:rPr>
              <a:t>принято понимать совокупность взаимосвязанных элементов, образующую единое целое, которое выполняет некоторую функцию.</a:t>
            </a:r>
          </a:p>
        </p:txBody>
      </p:sp>
      <p:sp>
        <p:nvSpPr>
          <p:cNvPr id="11268" name="Прямоугольник 4"/>
          <p:cNvSpPr/>
          <p:nvPr/>
        </p:nvSpPr>
        <p:spPr>
          <a:xfrm>
            <a:off x="857250" y="4365104"/>
            <a:ext cx="6643687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Calibri" panose="020F0502020204030204" pitchFamily="34" charset="0"/>
              </a:rPr>
              <a:t>Наименьшее звено в структуре системы называют </a:t>
            </a:r>
            <a:r>
              <a:rPr sz="2400" b="1" i="1" dirty="0">
                <a:latin typeface="Calibri" panose="020F0502020204030204" pitchFamily="34" charset="0"/>
              </a:rPr>
              <a:t>элемент.</a:t>
            </a:r>
            <a:endParaRPr sz="24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3"/>
          <p:cNvSpPr/>
          <p:nvPr/>
        </p:nvSpPr>
        <p:spPr>
          <a:xfrm>
            <a:off x="642938" y="428625"/>
            <a:ext cx="7500937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000" b="1" dirty="0">
                <a:latin typeface="Calibri" panose="020F0502020204030204" pitchFamily="34" charset="0"/>
              </a:rPr>
              <a:t>Пример построения многоуровневой системы</a:t>
            </a:r>
          </a:p>
        </p:txBody>
      </p:sp>
      <p:pic>
        <p:nvPicPr>
          <p:cNvPr id="12291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3" y="1143000"/>
            <a:ext cx="7500937" cy="39290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3"/>
          <p:cNvSpPr/>
          <p:nvPr/>
        </p:nvSpPr>
        <p:spPr>
          <a:xfrm>
            <a:off x="500063" y="285750"/>
            <a:ext cx="8215312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000" b="1" dirty="0">
                <a:latin typeface="Calibri" panose="020F0502020204030204" pitchFamily="34" charset="0"/>
              </a:rPr>
              <a:t>Принципиальная схема взаимодействий системы, подсистем,</a:t>
            </a:r>
          </a:p>
          <a:p>
            <a:pPr algn="ctr"/>
            <a:r>
              <a:rPr sz="2000" b="1" dirty="0">
                <a:latin typeface="Calibri" panose="020F0502020204030204" pitchFamily="34" charset="0"/>
              </a:rPr>
              <a:t>элементов и внешней среды</a:t>
            </a:r>
          </a:p>
        </p:txBody>
      </p:sp>
      <p:pic>
        <p:nvPicPr>
          <p:cNvPr id="13315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63" y="1643063"/>
            <a:ext cx="6926262" cy="37861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ru-RU" sz="3200" dirty="0"/>
              <a:t>С</a:t>
            </a:r>
            <a:r>
              <a:rPr lang="ru-RU" sz="3200" dirty="0" smtClean="0"/>
              <a:t>истема управления объектом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5862" y="1628800"/>
            <a:ext cx="5849416" cy="444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115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ru-RU" sz="3200" dirty="0" smtClean="0"/>
              <a:t>Адаптивная с</a:t>
            </a:r>
            <a:r>
              <a:rPr lang="ru-RU" sz="3200" dirty="0" smtClean="0"/>
              <a:t>истема управления объектом </a:t>
            </a:r>
            <a:endParaRPr lang="ru-RU" sz="32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772816"/>
            <a:ext cx="6789330" cy="38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771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dirty="0"/>
              <a:t>Система управления экономическим объектом 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r>
              <a:rPr sz="2000" b="1" i="1" dirty="0"/>
              <a:t>Субъект управления </a:t>
            </a:r>
            <a:r>
              <a:rPr sz="2000" dirty="0"/>
              <a:t>представляет собой управленческий аппарат, объединяет в себе сотрудников, разрабатывающих планы, вырабатывающих требования к принимаемым решениям, а также контролирующих их выполнение.</a:t>
            </a:r>
          </a:p>
          <a:p>
            <a:pPr eaLnBrk="1" hangingPunct="1"/>
            <a:endParaRPr sz="2000" dirty="0"/>
          </a:p>
          <a:p>
            <a:pPr eaLnBrk="1" hangingPunct="1"/>
            <a:r>
              <a:rPr sz="2000" b="1" i="1" dirty="0"/>
              <a:t>Объект управления </a:t>
            </a:r>
            <a:r>
              <a:rPr sz="2000" dirty="0"/>
              <a:t>представляет собой непосредственно предприятие, которое осуществляет выполнение поставленных перед ним задач. В задачу объекта управления входит выполнение планов, выработанных управленческим аппаратом, т.е. реализация той деятельности, для которой создавалась система управления.</a:t>
            </a:r>
          </a:p>
          <a:p>
            <a:pPr eaLnBrk="1" hangingPunct="1"/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4"/>
          <p:cNvSpPr/>
          <p:nvPr/>
        </p:nvSpPr>
        <p:spPr>
          <a:xfrm>
            <a:off x="428625" y="214313"/>
            <a:ext cx="8358188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000" b="1" dirty="0">
                <a:latin typeface="Calibri" panose="020F0502020204030204" pitchFamily="34" charset="0"/>
              </a:rPr>
              <a:t>Структурная схема системы управления экономическим</a:t>
            </a:r>
          </a:p>
          <a:p>
            <a:pPr algn="ctr"/>
            <a:r>
              <a:rPr sz="2000" b="1" dirty="0">
                <a:latin typeface="Calibri" panose="020F0502020204030204" pitchFamily="34" charset="0"/>
              </a:rPr>
              <a:t>объектом</a:t>
            </a:r>
          </a:p>
        </p:txBody>
      </p:sp>
      <p:pic>
        <p:nvPicPr>
          <p:cNvPr id="1536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25" y="1285875"/>
            <a:ext cx="7164388" cy="4143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4" name="Прямоугольник 7"/>
          <p:cNvSpPr/>
          <p:nvPr/>
        </p:nvSpPr>
        <p:spPr>
          <a:xfrm>
            <a:off x="5500688" y="1143000"/>
            <a:ext cx="1681162" cy="3698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dirty="0">
                <a:latin typeface="Calibri" panose="020F0502020204030204" pitchFamily="34" charset="0"/>
              </a:rPr>
              <a:t>Внешняя среда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813" y="357188"/>
            <a:ext cx="7286625" cy="19383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процессе управления экономическим объектом принимаются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решения: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оперативные;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тактические;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стратегические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813" y="2428875"/>
            <a:ext cx="671512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высшем уровне управления экономическим объектом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находятся менеджеры-руководители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57250" y="3429000"/>
            <a:ext cx="6357938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среднем уровне управления экономическим объектом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находятся менеджеры-исполнители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28688" y="4357688"/>
            <a:ext cx="6429375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оперативном уровне управления экономическим объектом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находятся менеджеры структурных подразделений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88640"/>
            <a:ext cx="7358063" cy="56324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каждом из уровней управления экономическим объектом в зависимости от целей можно выделить функции различной степени общности. Типичными являются следующие функции: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планирование</a:t>
            </a:r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функция, посредством которой в идеальной форме реализуется цель управления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учет и контроль - функции, направленные на получение информации о ходе работы предприятия проверки соответствия достигнутых результатов с плановыми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анализ и регулирование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это сопоставление фактических показателей с нормативными (директивными, плановыми), определение отклонений, выходящих за пределы допустимых параметров.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3" y="1500188"/>
            <a:ext cx="8215312" cy="25955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406640" cy="135636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b="1" dirty="0"/>
              <a:t>Понятие информации, данных, знаний</a:t>
            </a:r>
            <a:endParaRPr sz="3200" dirty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84378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buNone/>
            </a:pPr>
            <a:r>
              <a:rPr sz="2000" dirty="0"/>
              <a:t>Информация - это:</a:t>
            </a:r>
          </a:p>
          <a:p>
            <a:pPr eaLnBrk="1" hangingPunct="1"/>
            <a:r>
              <a:rPr sz="2000" dirty="0"/>
              <a:t>данные, определенным образом организованные, имеющие смысл,</a:t>
            </a:r>
            <a:r>
              <a:rPr lang="ru-RU" sz="2000" dirty="0"/>
              <a:t> </a:t>
            </a:r>
            <a:r>
              <a:rPr sz="2000" dirty="0"/>
              <a:t>значение и ценность для своего потребителя;</a:t>
            </a:r>
          </a:p>
          <a:p>
            <a:pPr eaLnBrk="1" hangingPunct="1"/>
            <a:r>
              <a:rPr sz="2000" dirty="0"/>
              <a:t>совокупность знаний о фактических данных и зависимостях между</a:t>
            </a:r>
            <a:r>
              <a:rPr lang="ru-RU" sz="2000" dirty="0"/>
              <a:t> </a:t>
            </a:r>
            <a:r>
              <a:rPr sz="2000" dirty="0"/>
              <a:t>ними;</a:t>
            </a:r>
          </a:p>
          <a:p>
            <a:pPr eaLnBrk="1" hangingPunct="1"/>
            <a:r>
              <a:rPr sz="2000" dirty="0"/>
              <a:t>сведения   о   лицах,   предметах,   фактах,   событиях,   явлениях   и</a:t>
            </a:r>
            <a:r>
              <a:rPr lang="ru-RU" sz="2000" dirty="0"/>
              <a:t> </a:t>
            </a:r>
            <a:r>
              <a:rPr sz="2000" dirty="0"/>
              <a:t>процессах независимо от формы представления;</a:t>
            </a:r>
          </a:p>
          <a:p>
            <a:pPr eaLnBrk="1" hangingPunct="1"/>
            <a:r>
              <a:rPr sz="2000" dirty="0"/>
              <a:t>сведения, неизвестные до их получения;</a:t>
            </a:r>
          </a:p>
          <a:p>
            <a:pPr eaLnBrk="1" hangingPunct="1"/>
            <a:r>
              <a:rPr sz="2000" dirty="0"/>
              <a:t>значение, приписанное данным;</a:t>
            </a:r>
          </a:p>
          <a:p>
            <a:pPr eaLnBrk="1" hangingPunct="1"/>
            <a:r>
              <a:rPr sz="2000" dirty="0"/>
              <a:t>Средство   и   Форма   передачи   знаний   и   опыта,   сокращающая</a:t>
            </a:r>
            <a:r>
              <a:rPr lang="ru-RU" sz="2000" dirty="0"/>
              <a:t> </a:t>
            </a:r>
            <a:r>
              <a:rPr sz="2000" dirty="0"/>
              <a:t>неопределенность и случайность и неосведомленность;</a:t>
            </a:r>
          </a:p>
          <a:p>
            <a:pPr eaLnBrk="1" hangingPunct="1"/>
            <a:r>
              <a:rPr sz="2000" dirty="0"/>
              <a:t>обобщенный термин, относящийся к любым сигналам, звукам, знакам</a:t>
            </a:r>
            <a:r>
              <a:rPr lang="ru-RU" sz="2000" dirty="0"/>
              <a:t> </a:t>
            </a:r>
            <a:r>
              <a:rPr sz="2000" dirty="0"/>
              <a:t>и т.д..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3000" y="357188"/>
            <a:ext cx="7215188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Взаимосвязь основных этапов процесса управления экономическим объектом</a:t>
            </a:r>
          </a:p>
        </p:txBody>
      </p:sp>
      <p:pic>
        <p:nvPicPr>
          <p:cNvPr id="19459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214438"/>
            <a:ext cx="6813550" cy="4429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/>
          <p:nvPr/>
        </p:nvSpPr>
        <p:spPr>
          <a:xfrm>
            <a:off x="1000125" y="785813"/>
            <a:ext cx="6858000" cy="44005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defTabSz="914400">
              <a:tabLst>
                <a:tab pos="692150" algn="l"/>
              </a:tabLst>
            </a:pPr>
            <a:r>
              <a:rPr sz="2000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Особенности экономических систем </a:t>
            </a:r>
            <a:r>
              <a:rPr sz="20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defTabSz="914400">
              <a:tabLst>
                <a:tab pos="692150" algn="l"/>
              </a:tabLst>
            </a:pPr>
            <a:endParaRPr sz="2000" dirty="0">
              <a:latin typeface="Calibri" panose="020F0502020204030204" pitchFamily="34" charset="0"/>
            </a:endParaRPr>
          </a:p>
          <a:p>
            <a:pPr defTabSz="914400">
              <a:tabLst>
                <a:tab pos="692150" algn="l"/>
              </a:tabLst>
            </a:pPr>
            <a:endParaRPr sz="2000" dirty="0">
              <a:latin typeface="Calibri" panose="020F0502020204030204" pitchFamily="34" charset="0"/>
            </a:endParaRPr>
          </a:p>
          <a:p>
            <a:pPr defTabSz="914400" eaLnBrk="0" hangingPunct="0">
              <a:buChar char="•"/>
              <a:tabLst>
                <a:tab pos="692150" algn="l"/>
              </a:tabLst>
            </a:pPr>
            <a:r>
              <a:rPr sz="20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 экономических системах параметры результата формируются и задаются в виде определенной цели (задачи) гораздо раньше, чем достигается результат, т.е. промежуток между постановкой задачи и получением результата достаточно велик;</a:t>
            </a:r>
          </a:p>
          <a:p>
            <a:pPr defTabSz="914400" eaLnBrk="0" hangingPunct="0">
              <a:buChar char="•"/>
              <a:tabLst>
                <a:tab pos="692150" algn="l"/>
              </a:tabLst>
            </a:pPr>
            <a:endParaRPr sz="2000" dirty="0">
              <a:latin typeface="Calibri" panose="020F0502020204030204" pitchFamily="34" charset="0"/>
            </a:endParaRPr>
          </a:p>
          <a:p>
            <a:pPr defTabSz="914400" eaLnBrk="0" hangingPunct="0">
              <a:buChar char="•"/>
              <a:tabLst>
                <a:tab pos="692150" algn="l"/>
              </a:tabLst>
            </a:pPr>
            <a:endParaRPr sz="2000" dirty="0">
              <a:latin typeface="Calibri" panose="020F0502020204030204" pitchFamily="34" charset="0"/>
            </a:endParaRPr>
          </a:p>
          <a:p>
            <a:pPr defTabSz="914400" eaLnBrk="0" hangingPunct="0">
              <a:buChar char="•"/>
              <a:tabLst>
                <a:tab pos="692150" algn="l"/>
              </a:tabLst>
            </a:pPr>
            <a:r>
              <a:rPr sz="20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 экономических системах не обязательно, чтобы значение цели совпадало со значением полезного результата, т.е. одной цели соответствует множество значений полезного результата.</a:t>
            </a:r>
            <a:endParaRPr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911543" y="116632"/>
            <a:ext cx="7406640" cy="135636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ru-RU" sz="3200" b="1" dirty="0" smtClean="0"/>
              <a:t>Свойства экономических информационных систем</a:t>
            </a:r>
            <a:endParaRPr lang="ru-RU" sz="3200" dirty="0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500063" y="1285875"/>
            <a:ext cx="8229600" cy="4525963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ru-RU" sz="2000" b="1" i="1" dirty="0" smtClean="0"/>
              <a:t>целостность </a:t>
            </a:r>
            <a:r>
              <a:rPr lang="ru-RU" sz="2000" i="1" dirty="0" smtClean="0"/>
              <a:t>– </a:t>
            </a:r>
            <a:r>
              <a:rPr lang="ru-RU" sz="2000" dirty="0" smtClean="0"/>
              <a:t>экономическая система существует, как единое целое, которое может быть разделено на составляющие части. При этом все элементы и части системы должны служить общей цели;</a:t>
            </a:r>
          </a:p>
          <a:p>
            <a:pPr eaLnBrk="1" hangingPunct="1"/>
            <a:r>
              <a:rPr lang="ru-RU" sz="2000" b="1" i="1" dirty="0" smtClean="0"/>
              <a:t>сложность </a:t>
            </a:r>
            <a:r>
              <a:rPr lang="ru-RU" sz="2000" i="1" dirty="0" smtClean="0"/>
              <a:t>- </a:t>
            </a:r>
            <a:r>
              <a:rPr lang="ru-RU" sz="2000" dirty="0" smtClean="0"/>
              <a:t> экономическая система обладает большим количеством прямых и обратных связей между элементами;</a:t>
            </a:r>
          </a:p>
          <a:p>
            <a:pPr eaLnBrk="1" hangingPunct="1"/>
            <a:r>
              <a:rPr lang="ru-RU" sz="2000" b="1" i="1" dirty="0" smtClean="0"/>
              <a:t>структурированность </a:t>
            </a:r>
            <a:r>
              <a:rPr lang="ru-RU" sz="2000" i="1" dirty="0" smtClean="0"/>
              <a:t>- </a:t>
            </a:r>
            <a:r>
              <a:rPr lang="ru-RU" sz="2000" dirty="0" smtClean="0"/>
              <a:t>наличие совокупности систем, подсистем, элементов и взаимодействий между ними, определяющих внутреннюю организацию целостной системы;</a:t>
            </a:r>
          </a:p>
          <a:p>
            <a:pPr eaLnBrk="1" hangingPunct="1"/>
            <a:r>
              <a:rPr lang="ru-RU" sz="2000" b="1" i="1" dirty="0" smtClean="0"/>
              <a:t>иерархичность </a:t>
            </a:r>
            <a:r>
              <a:rPr lang="ru-RU" sz="2000" i="1" dirty="0" smtClean="0"/>
              <a:t>- </a:t>
            </a:r>
            <a:r>
              <a:rPr lang="ru-RU" sz="2000" dirty="0" smtClean="0"/>
              <a:t>составные части системы могут рассматриваться не только как составная часть целой системы, но и как целая система, в свою очередь состоящая их элементов. Благодаря иерархичности экономической системы становится возможным осуществление целенаправленного управления более эффективным способом;</a:t>
            </a:r>
          </a:p>
          <a:p>
            <a:pPr eaLnBrk="1" hangingPunct="1"/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b="1" dirty="0"/>
              <a:t>Свойства экономических информационных систем</a:t>
            </a:r>
            <a:endParaRPr sz="3200" dirty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>
            <a:normAutofit lnSpcReduction="10000"/>
          </a:bodyPr>
          <a:lstStyle/>
          <a:p>
            <a:pPr eaLnBrk="1" hangingPunct="1"/>
            <a:r>
              <a:rPr sz="2000" b="1" i="1" dirty="0"/>
              <a:t>целенаправленность </a:t>
            </a:r>
            <a:r>
              <a:rPr sz="2000" i="1" dirty="0"/>
              <a:t>- </a:t>
            </a:r>
            <a:r>
              <a:rPr sz="2000" dirty="0"/>
              <a:t>у экономической системы есть цель ее развития и она стремиться к ее достижению;</a:t>
            </a:r>
          </a:p>
          <a:p>
            <a:pPr eaLnBrk="1" hangingPunct="1"/>
            <a:r>
              <a:rPr sz="2000" b="1" i="1" dirty="0"/>
              <a:t>эмерджентность </a:t>
            </a:r>
            <a:r>
              <a:rPr sz="2000" i="1" dirty="0"/>
              <a:t>- </a:t>
            </a:r>
            <a:r>
              <a:rPr sz="2000" dirty="0"/>
              <a:t>экономическая система вне зависимости от условий изменения внешней среды должна сохранять свойство целостности. При этом экономическая система обладает в целом, такими свойствами, которыми не обладают ее отдельные компоненты;</a:t>
            </a:r>
          </a:p>
          <a:p>
            <a:pPr eaLnBrk="1" hangingPunct="1"/>
            <a:r>
              <a:rPr sz="2000" b="1" i="1" dirty="0"/>
              <a:t>адаптивность </a:t>
            </a:r>
            <a:r>
              <a:rPr sz="2000" i="1" dirty="0"/>
              <a:t>- </a:t>
            </a:r>
            <a:r>
              <a:rPr sz="2000" dirty="0"/>
              <a:t>экономическая система в процессе функционирования может приспосабливаться к изменению внутренних и внешних условий с целью повышения качества управления;</a:t>
            </a:r>
          </a:p>
          <a:p>
            <a:pPr eaLnBrk="1" hangingPunct="1"/>
            <a:r>
              <a:rPr sz="2000" b="1" i="1" dirty="0"/>
              <a:t>лабильность </a:t>
            </a:r>
            <a:r>
              <a:rPr sz="2000" i="1" dirty="0"/>
              <a:t>- </a:t>
            </a:r>
            <a:r>
              <a:rPr sz="2000" dirty="0"/>
              <a:t>подвижность функций элементов экономической системы при сохранении стабильности системы в целом;</a:t>
            </a:r>
          </a:p>
          <a:p>
            <a:pPr eaLnBrk="1" hangingPunct="1"/>
            <a:endParaRPr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b="1" dirty="0"/>
              <a:t>Свойства экономических информационных систем</a:t>
            </a:r>
            <a:endParaRPr sz="3200" dirty="0"/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r>
              <a:rPr sz="2000" b="1" i="1" dirty="0"/>
              <a:t>неаддитивность </a:t>
            </a:r>
            <a:r>
              <a:rPr sz="2000" i="1" dirty="0"/>
              <a:t>- </a:t>
            </a:r>
            <a:r>
              <a:rPr sz="2000" dirty="0"/>
              <a:t>совокупное функционирование взаимосвязанных элементов системы порождает качественно новые свойства единой системы, при чем этих качеств не было у элементов системы изначально;</a:t>
            </a:r>
          </a:p>
          <a:p>
            <a:pPr eaLnBrk="1" hangingPunct="1"/>
            <a:r>
              <a:rPr sz="2000" b="1" i="1" dirty="0"/>
              <a:t>инвариантность структуры </a:t>
            </a:r>
            <a:r>
              <a:rPr sz="2000" i="1" dirty="0"/>
              <a:t>- </a:t>
            </a:r>
            <a:r>
              <a:rPr sz="2000" dirty="0"/>
              <a:t>невозможность полного представления экономической системы разделением на конечное множество описаний ее составных частей;</a:t>
            </a:r>
          </a:p>
          <a:p>
            <a:pPr eaLnBrk="1" hangingPunct="1"/>
            <a:r>
              <a:rPr sz="2000" b="1" i="1" dirty="0"/>
              <a:t>непрерывность функционирования </a:t>
            </a:r>
            <a:r>
              <a:rPr sz="2000" i="1" dirty="0"/>
              <a:t>- </a:t>
            </a:r>
            <a:r>
              <a:rPr sz="2000" dirty="0"/>
              <a:t>экономическая система существует до тех пор, пока она функционирует;</a:t>
            </a:r>
          </a:p>
          <a:p>
            <a:pPr eaLnBrk="1" hangingPunct="1"/>
            <a:r>
              <a:rPr sz="2000" b="1" i="1" dirty="0"/>
              <a:t>управляемость </a:t>
            </a:r>
            <a:r>
              <a:rPr sz="2000" i="1" dirty="0"/>
              <a:t>- </a:t>
            </a:r>
            <a:r>
              <a:rPr sz="2000" dirty="0"/>
              <a:t>экономическая система подвержена сознательной организации целенаправленного функционирования ее самой и входящих в ее состав элементов;</a:t>
            </a:r>
          </a:p>
          <a:p>
            <a:pPr eaLnBrk="1" hangingPunct="1"/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b="1" dirty="0"/>
              <a:t>Свойства экономических информационных систем</a:t>
            </a:r>
            <a:endParaRPr sz="3200" dirty="0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r>
              <a:rPr sz="2000" b="1" i="1" dirty="0"/>
              <a:t>развиваемость </a:t>
            </a:r>
            <a:r>
              <a:rPr sz="2000" i="1" dirty="0"/>
              <a:t>- </a:t>
            </a:r>
            <a:r>
              <a:rPr sz="2000" dirty="0"/>
              <a:t>экономическая система является динамической системой, постоянно изменяющей свои свойства и совершенствующей уровень организации;</a:t>
            </a:r>
          </a:p>
          <a:p>
            <a:pPr eaLnBrk="1" hangingPunct="1"/>
            <a:r>
              <a:rPr sz="2000" b="1" i="1" dirty="0"/>
              <a:t>оптимальность функционирования </a:t>
            </a:r>
            <a:r>
              <a:rPr sz="2000" i="1" dirty="0"/>
              <a:t>- </a:t>
            </a:r>
            <a:r>
              <a:rPr sz="2000" dirty="0"/>
              <a:t>экономическая система должна функционировать оптимальным образом;</a:t>
            </a:r>
          </a:p>
          <a:p>
            <a:pPr eaLnBrk="1" hangingPunct="1"/>
            <a:r>
              <a:rPr sz="2000" b="1" i="1" dirty="0"/>
              <a:t>единство многообразия форм </a:t>
            </a:r>
            <a:r>
              <a:rPr sz="2000" i="1" dirty="0"/>
              <a:t>- </a:t>
            </a:r>
            <a:r>
              <a:rPr sz="2000" dirty="0"/>
              <a:t>все составляющие компоненты системы существуют, поскольку существует сама система как единое целое;</a:t>
            </a:r>
          </a:p>
          <a:p>
            <a:pPr eaLnBrk="1" hangingPunct="1"/>
            <a:r>
              <a:rPr sz="2000" b="1" i="1" dirty="0"/>
              <a:t>неопределенность развития </a:t>
            </a:r>
            <a:r>
              <a:rPr sz="2000" i="1" dirty="0"/>
              <a:t>- </a:t>
            </a:r>
            <a:r>
              <a:rPr sz="2000" dirty="0"/>
              <a:t>конкретный путь эволюции экономической системы всегда неизвестен. Есть возможность лишь прогнозировать общее направление развития системы.</a:t>
            </a:r>
          </a:p>
          <a:p>
            <a:pPr eaLnBrk="1" hangingPunct="1"/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buNone/>
            </a:pPr>
            <a:r>
              <a:rPr dirty="0"/>
              <a:t> </a:t>
            </a:r>
            <a:r>
              <a:rPr sz="2000" dirty="0"/>
              <a:t>Данные это:</a:t>
            </a:r>
          </a:p>
          <a:p>
            <a:pPr eaLnBrk="1" hangingPunct="1"/>
            <a:r>
              <a:rPr sz="2000" dirty="0"/>
              <a:t>факты, цифры, и другие сведения о реальных и абстрактных лицах, предметах, объектах, явлениях и событиях, соответствующих определенной предметной области, представленные в цифровом, символьном, графическом, звуковом и любом другом формате;</a:t>
            </a:r>
          </a:p>
          <a:p>
            <a:pPr eaLnBrk="1" hangingPunct="1"/>
            <a:endParaRPr sz="2000" dirty="0"/>
          </a:p>
          <a:p>
            <a:pPr eaLnBrk="1" hangingPunct="1"/>
            <a:r>
              <a:rPr sz="2000" dirty="0"/>
              <a:t>информация, представленная в виде, пригодном для ее передачи и обработки автоматическими средствами, при возможном участии автоматизированными средствами с человеком;</a:t>
            </a:r>
          </a:p>
          <a:p>
            <a:pPr eaLnBrk="1" hangingPunct="1"/>
            <a:endParaRPr sz="2000" dirty="0"/>
          </a:p>
          <a:p>
            <a:pPr eaLnBrk="1" hangingPunct="1"/>
            <a:r>
              <a:rPr sz="2000" dirty="0"/>
              <a:t>фактический материал, представленный в виде информации, чисел, символов или букв, используемый для описания личностей, объектов, ситуаций или других понятий с целью последующего анализа, обсуждения или принятия соответствующих решений.</a:t>
            </a:r>
          </a:p>
          <a:p>
            <a:pPr eaLnBrk="1" hangingPunct="1"/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 vert="horz" wrap="square" lIns="91440" tIns="45720" rIns="91440" bIns="45720" anchor="t" anchorCtr="0">
            <a:normAutofit lnSpcReduction="10000"/>
          </a:bodyPr>
          <a:lstStyle/>
          <a:p>
            <a:pPr eaLnBrk="1" hangingPunct="1">
              <a:buNone/>
            </a:pPr>
            <a:r>
              <a:rPr sz="2000" dirty="0"/>
              <a:t>Знания - это:</a:t>
            </a:r>
          </a:p>
          <a:p>
            <a:pPr eaLnBrk="1" hangingPunct="1"/>
            <a:r>
              <a:rPr sz="2000" dirty="0"/>
              <a:t>вид информации, отражающей знания, опыт и восприятие человека - специалиста (эксперта) в определенной предметной области;</a:t>
            </a:r>
          </a:p>
          <a:p>
            <a:pPr eaLnBrk="1" hangingPunct="1"/>
            <a:endParaRPr sz="2000" dirty="0"/>
          </a:p>
          <a:p>
            <a:pPr eaLnBrk="1" hangingPunct="1"/>
            <a:r>
              <a:rPr sz="2000" dirty="0"/>
              <a:t>множество всех текущих ситуаций в объектах данного типа и способы перехода от одного описания объекта к другому;</a:t>
            </a:r>
          </a:p>
          <a:p>
            <a:pPr eaLnBrk="1" hangingPunct="1"/>
            <a:endParaRPr sz="2000" dirty="0"/>
          </a:p>
          <a:p>
            <a:pPr eaLnBrk="1" hangingPunct="1"/>
            <a:r>
              <a:rPr sz="2000" dirty="0"/>
              <a:t>осознание и толкование определенной информации, с учетом путей наилучшего ее использования для достижения конкретных целей, характеристиками знаний являются: внутренняя интерпретируемость, структурируемость, связанность и активность. </a:t>
            </a:r>
          </a:p>
          <a:p>
            <a:pPr eaLnBrk="1" hangingPunct="1"/>
            <a:endParaRPr sz="2000" dirty="0"/>
          </a:p>
          <a:p>
            <a:pPr eaLnBrk="1" hangingPunct="1">
              <a:buNone/>
            </a:pPr>
            <a:endParaRPr sz="1200" dirty="0"/>
          </a:p>
          <a:p>
            <a:pPr eaLnBrk="1" hangingPunct="1">
              <a:buNone/>
            </a:pPr>
            <a:endParaRPr sz="1200" dirty="0"/>
          </a:p>
          <a:p>
            <a:pPr eaLnBrk="1" hangingPunct="1">
              <a:buNone/>
            </a:pPr>
            <a:endParaRPr sz="1200" dirty="0"/>
          </a:p>
          <a:p>
            <a:pPr eaLnBrk="1" hangingPunct="1">
              <a:buNone/>
            </a:pPr>
            <a:r>
              <a:rPr sz="1200" dirty="0"/>
              <a:t>Определения даны на основе </a:t>
            </a:r>
          </a:p>
          <a:p>
            <a:pPr eaLnBrk="1" hangingPunct="1">
              <a:buNone/>
            </a:pPr>
            <a:r>
              <a:rPr sz="1200" dirty="0"/>
              <a:t>Информационные системы в экономике. А.В. Хорошилов и др. Москва.: МЭСИ, 1998.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680" y="332656"/>
            <a:ext cx="7406640" cy="1356360"/>
          </a:xfrm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Классификация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информации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 vert="horz" wrap="square" lIns="91440" tIns="45720" rIns="91440" bIns="45720" anchor="t" anchorCtr="0">
            <a:normAutofit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sz="2000" dirty="0"/>
              <a:t>по объекту ;</a:t>
            </a:r>
          </a:p>
          <a:p>
            <a:pPr eaLnBrk="1" hangingPunct="1">
              <a:lnSpc>
                <a:spcPct val="150000"/>
              </a:lnSpc>
            </a:pPr>
            <a:r>
              <a:rPr sz="2000" dirty="0"/>
              <a:t>по принадлежности к подсистеме системы менеджмента ; </a:t>
            </a:r>
          </a:p>
          <a:p>
            <a:pPr eaLnBrk="1" hangingPunct="1">
              <a:lnSpc>
                <a:spcPct val="150000"/>
              </a:lnSpc>
            </a:pPr>
            <a:r>
              <a:rPr sz="2000" dirty="0"/>
              <a:t>по форме передачи;</a:t>
            </a:r>
          </a:p>
          <a:p>
            <a:pPr eaLnBrk="1" hangingPunct="1">
              <a:lnSpc>
                <a:spcPct val="150000"/>
              </a:lnSpc>
            </a:pPr>
            <a:r>
              <a:rPr sz="2000" dirty="0"/>
              <a:t>по способу передачи;</a:t>
            </a:r>
          </a:p>
          <a:p>
            <a:pPr eaLnBrk="1" hangingPunct="1">
              <a:lnSpc>
                <a:spcPct val="150000"/>
              </a:lnSpc>
            </a:pPr>
            <a:r>
              <a:rPr sz="2000" dirty="0"/>
              <a:t>по режиму передачи;</a:t>
            </a:r>
          </a:p>
          <a:p>
            <a:pPr eaLnBrk="1" hangingPunct="1">
              <a:lnSpc>
                <a:spcPct val="150000"/>
              </a:lnSpc>
            </a:pPr>
            <a:r>
              <a:rPr sz="2000" dirty="0"/>
              <a:t>по назначению - экономическая, техническая, социальная, организационная и т.д.</a:t>
            </a:r>
          </a:p>
          <a:p>
            <a:pPr eaLnBrk="1" hangingPunct="1">
              <a:lnSpc>
                <a:spcPct val="150000"/>
              </a:lnSpc>
            </a:pPr>
            <a:r>
              <a:rPr sz="2000" dirty="0"/>
              <a:t>по стадиям жизненного цикла объекта;</a:t>
            </a:r>
          </a:p>
          <a:p>
            <a:pPr eaLnBrk="1" hangingPunct="1">
              <a:lnSpc>
                <a:spcPct val="150000"/>
              </a:lnSpc>
            </a:pPr>
            <a:r>
              <a:rPr sz="2000" dirty="0"/>
              <a:t>по отношению объекта управления к субъекту.</a:t>
            </a:r>
          </a:p>
          <a:p>
            <a:pPr eaLnBrk="1" hangingPunct="1"/>
            <a:endParaRPr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082992" y="116632"/>
            <a:ext cx="7406640" cy="135636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b="1" dirty="0"/>
              <a:t>Свойства информации</a:t>
            </a:r>
            <a:endParaRPr sz="3200" dirty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971601" y="1143000"/>
            <a:ext cx="7029400" cy="5382344"/>
          </a:xfrm>
        </p:spPr>
        <p:txBody>
          <a:bodyPr vert="horz" wrap="square" lIns="91440" tIns="45720" rIns="91440" bIns="45720" anchor="t" anchorCtr="0">
            <a:normAutofit fontScale="85000" lnSpcReduction="20000"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sz="3100" b="1" dirty="0"/>
              <a:t>Атрибутивные свойства </a:t>
            </a:r>
            <a:r>
              <a:rPr sz="3100" dirty="0"/>
              <a:t>:</a:t>
            </a:r>
          </a:p>
          <a:p>
            <a:pPr eaLnBrk="1" hangingPunct="1">
              <a:lnSpc>
                <a:spcPct val="150000"/>
              </a:lnSpc>
            </a:pPr>
            <a:r>
              <a:rPr sz="3100" dirty="0"/>
              <a:t>неотрывность информации от физического носителя и языковая природа информации;</a:t>
            </a:r>
          </a:p>
          <a:p>
            <a:pPr eaLnBrk="1" hangingPunct="1">
              <a:lnSpc>
                <a:spcPct val="150000"/>
              </a:lnSpc>
            </a:pPr>
            <a:r>
              <a:rPr sz="3100" dirty="0"/>
              <a:t>дискретность;</a:t>
            </a:r>
          </a:p>
          <a:p>
            <a:pPr eaLnBrk="1" hangingPunct="1">
              <a:lnSpc>
                <a:spcPct val="150000"/>
              </a:lnSpc>
            </a:pPr>
            <a:r>
              <a:rPr sz="3100" dirty="0"/>
              <a:t>непрерывность;</a:t>
            </a:r>
          </a:p>
          <a:p>
            <a:pPr eaLnBrk="1" hangingPunct="1">
              <a:buNone/>
            </a:pPr>
            <a:endParaRPr sz="3100" b="1" dirty="0"/>
          </a:p>
          <a:p>
            <a:pPr eaLnBrk="1" hangingPunct="1">
              <a:lnSpc>
                <a:spcPct val="150000"/>
              </a:lnSpc>
              <a:buNone/>
            </a:pPr>
            <a:r>
              <a:rPr sz="3100" b="1" dirty="0"/>
              <a:t>Динамические свойства </a:t>
            </a:r>
            <a:r>
              <a:rPr sz="3100" dirty="0"/>
              <a:t>:</a:t>
            </a:r>
          </a:p>
          <a:p>
            <a:pPr eaLnBrk="1" hangingPunct="1">
              <a:lnSpc>
                <a:spcPct val="150000"/>
              </a:lnSpc>
            </a:pPr>
            <a:r>
              <a:rPr sz="3100" dirty="0"/>
              <a:t>рост информации; </a:t>
            </a:r>
          </a:p>
          <a:p>
            <a:pPr eaLnBrk="1" hangingPunct="1">
              <a:lnSpc>
                <a:spcPct val="150000"/>
              </a:lnSpc>
            </a:pPr>
            <a:r>
              <a:rPr sz="3100" dirty="0"/>
              <a:t> старение</a:t>
            </a:r>
          </a:p>
          <a:p>
            <a:pPr eaLnBrk="1" hangingPunct="1">
              <a:lnSpc>
                <a:spcPct val="150000"/>
              </a:lnSpc>
            </a:pPr>
            <a:endParaRPr sz="2000" dirty="0"/>
          </a:p>
          <a:p>
            <a:pPr eaLnBrk="1" hangingPunct="1"/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611560" y="285750"/>
            <a:ext cx="8075241" cy="6167586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eaLnBrk="1" hangingPunct="1">
              <a:buNone/>
            </a:pPr>
            <a:r>
              <a:rPr sz="2800" b="1" dirty="0"/>
              <a:t>Прагматические свойства </a:t>
            </a:r>
            <a:r>
              <a:rPr sz="2800" dirty="0"/>
              <a:t/>
            </a:r>
            <a:br>
              <a:rPr sz="2800" dirty="0"/>
            </a:br>
            <a:endParaRPr sz="2800" dirty="0"/>
          </a:p>
          <a:p>
            <a:pPr eaLnBrk="1" hangingPunct="1"/>
            <a:r>
              <a:rPr lang="ru-RU" sz="2400" dirty="0" smtClean="0"/>
              <a:t>полезность;</a:t>
            </a:r>
          </a:p>
          <a:p>
            <a:pPr eaLnBrk="1" hangingPunct="1"/>
            <a:r>
              <a:rPr lang="ru-RU" sz="2400" dirty="0" smtClean="0"/>
              <a:t>ценность;</a:t>
            </a:r>
          </a:p>
          <a:p>
            <a:pPr eaLnBrk="1" hangingPunct="1"/>
            <a:r>
              <a:rPr lang="ru-RU" sz="2400" dirty="0" smtClean="0"/>
              <a:t>кумулятивность;</a:t>
            </a:r>
          </a:p>
          <a:p>
            <a:pPr eaLnBrk="1" hangingPunct="1"/>
            <a:r>
              <a:rPr lang="ru-RU" sz="2400" dirty="0" smtClean="0"/>
              <a:t>полнота;</a:t>
            </a:r>
          </a:p>
          <a:p>
            <a:pPr eaLnBrk="1" hangingPunct="1"/>
            <a:r>
              <a:rPr lang="ru-RU" sz="2400" dirty="0" smtClean="0"/>
              <a:t>достоверность;</a:t>
            </a:r>
          </a:p>
          <a:p>
            <a:pPr eaLnBrk="1" hangingPunct="1"/>
            <a:r>
              <a:rPr lang="ru-RU" sz="2400" dirty="0" smtClean="0"/>
              <a:t>адекватность;</a:t>
            </a:r>
          </a:p>
          <a:p>
            <a:pPr eaLnBrk="1" hangingPunct="1"/>
            <a:r>
              <a:rPr lang="ru-RU" sz="2400" dirty="0" smtClean="0"/>
              <a:t>доступность;</a:t>
            </a:r>
          </a:p>
          <a:p>
            <a:pPr eaLnBrk="1" hangingPunct="1"/>
            <a:r>
              <a:rPr lang="ru-RU" sz="2400" dirty="0" smtClean="0"/>
              <a:t> актуальность; </a:t>
            </a:r>
          </a:p>
          <a:p>
            <a:pPr eaLnBrk="1" hangingPunct="1"/>
            <a:r>
              <a:rPr lang="ru-RU" sz="2400" dirty="0" smtClean="0"/>
              <a:t>смысл и новизна; </a:t>
            </a:r>
          </a:p>
          <a:p>
            <a:pPr eaLnBrk="1" hangingPunct="1"/>
            <a:r>
              <a:rPr lang="ru-RU" sz="2400" dirty="0" smtClean="0"/>
              <a:t>объективность и субъективность. 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b="1" dirty="0"/>
              <a:t>Информационная технология</a:t>
            </a:r>
            <a:endParaRPr sz="3200" dirty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marL="0" eaLnBrk="1" hangingPunct="1">
              <a:lnSpc>
                <a:spcPct val="150000"/>
              </a:lnSpc>
              <a:buNone/>
            </a:pPr>
            <a:r>
              <a:rPr sz="2400" dirty="0"/>
              <a:t>Под </a:t>
            </a:r>
            <a:r>
              <a:rPr sz="2400" b="1" dirty="0"/>
              <a:t>информационной технологией </a:t>
            </a:r>
            <a:r>
              <a:rPr sz="2400" dirty="0"/>
              <a:t>понимают систему методов и способов сбора, накопления, хранения, поиска, обработки, анализа, выдачи данных, информации и знаний на основе применения аппаратных и программных средств в соответствии с требованиями, предъявляемыми пользователями.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b="1" dirty="0"/>
              <a:t>Свойства информационных технологий</a:t>
            </a:r>
            <a:endParaRPr sz="3200" dirty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755577" y="1700808"/>
            <a:ext cx="7508314" cy="4824536"/>
          </a:xfrm>
        </p:spPr>
        <p:txBody>
          <a:bodyPr vert="horz" wrap="square" lIns="91440" tIns="45720" rIns="91440" bIns="45720" anchor="t" anchorCtr="0">
            <a:normAutofit fontScale="70000" lnSpcReduction="20000"/>
          </a:bodyPr>
          <a:lstStyle/>
          <a:p>
            <a:pPr eaLnBrk="1" hangingPunct="1">
              <a:lnSpc>
                <a:spcPct val="150000"/>
              </a:lnSpc>
            </a:pPr>
            <a:r>
              <a:rPr sz="2800" dirty="0"/>
              <a:t>активизация и использование информационных ресурсов общества</a:t>
            </a:r>
          </a:p>
          <a:p>
            <a:pPr eaLnBrk="1" hangingPunct="1">
              <a:lnSpc>
                <a:spcPct val="150000"/>
              </a:lnSpc>
            </a:pPr>
            <a:r>
              <a:rPr sz="2800" dirty="0"/>
              <a:t>оптимизация и автоматизация информационных процессов</a:t>
            </a:r>
          </a:p>
          <a:p>
            <a:pPr eaLnBrk="1" hangingPunct="1">
              <a:lnSpc>
                <a:spcPct val="150000"/>
              </a:lnSpc>
            </a:pPr>
            <a:r>
              <a:rPr sz="2800" dirty="0"/>
              <a:t>важная роль в обеспечении информационного взаимодействия между людьми, а также в системах подготовки и распространения массовой информации</a:t>
            </a:r>
          </a:p>
          <a:p>
            <a:pPr eaLnBrk="1" hangingPunct="1">
              <a:lnSpc>
                <a:spcPct val="150000"/>
              </a:lnSpc>
            </a:pPr>
            <a:r>
              <a:rPr sz="2800" dirty="0"/>
              <a:t>ИТ занимают центральное место в процессе интеллектуализации общества</a:t>
            </a:r>
          </a:p>
          <a:p>
            <a:pPr eaLnBrk="1" hangingPunct="1">
              <a:lnSpc>
                <a:spcPct val="150000"/>
              </a:lnSpc>
            </a:pPr>
            <a:r>
              <a:rPr sz="2800" dirty="0"/>
              <a:t>ИТ играют ключевую роль в процессах получения и накопления новых знаний</a:t>
            </a:r>
          </a:p>
          <a:p>
            <a:pPr eaLnBrk="1" hangingPunct="1"/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80</TotalTime>
  <Words>1136</Words>
  <Application>Microsoft Office PowerPoint</Application>
  <PresentationFormat>Экран (4:3)</PresentationFormat>
  <Paragraphs>128</Paragraphs>
  <Slides>25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Corbel</vt:lpstr>
      <vt:lpstr>Times New Roman</vt:lpstr>
      <vt:lpstr>Базис</vt:lpstr>
      <vt:lpstr>Лекция №6   Информация, данные, знания </vt:lpstr>
      <vt:lpstr>Понятие информации, данных, знаний</vt:lpstr>
      <vt:lpstr>Презентация PowerPoint</vt:lpstr>
      <vt:lpstr>Презентация PowerPoint</vt:lpstr>
      <vt:lpstr>Классификация информации </vt:lpstr>
      <vt:lpstr>Свойства информации</vt:lpstr>
      <vt:lpstr>Презентация PowerPoint</vt:lpstr>
      <vt:lpstr>Информационная технология</vt:lpstr>
      <vt:lpstr>Свойства информационных технологий</vt:lpstr>
      <vt:lpstr>Основы построения  информационных систем</vt:lpstr>
      <vt:lpstr>Презентация PowerPoint</vt:lpstr>
      <vt:lpstr>Презентация PowerPoint</vt:lpstr>
      <vt:lpstr>Система управления объектом </vt:lpstr>
      <vt:lpstr>Адаптивная система управления объектом </vt:lpstr>
      <vt:lpstr>Система управления экономическим объектом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Свойства экономических информационных систем</vt:lpstr>
      <vt:lpstr>Свойства экономических информационных систем</vt:lpstr>
      <vt:lpstr>Свойства экономических информационных систем</vt:lpstr>
      <vt:lpstr>Свойства экономических информационных систем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технологии управления</dc:title>
  <dc:creator>stud</dc:creator>
  <cp:lastModifiedBy>ASUS</cp:lastModifiedBy>
  <cp:revision>35</cp:revision>
  <dcterms:created xsi:type="dcterms:W3CDTF">2010-03-09T07:13:00Z</dcterms:created>
  <dcterms:modified xsi:type="dcterms:W3CDTF">2023-12-07T07:36:46Z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518D6D221FB742B4848A94F18A3EEA0F</vt:lpwstr>
  </property>
  <property fmtid="{D5CDD505-2E9C-101B-9397-08002B2CF9AE}" pid="3" name="KSOProductBuildVer">
    <vt:lpwstr>1049-11.2.0.10463</vt:lpwstr>
  </property>
</Properties>
</file>